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1" r:id="rId2"/>
    <p:sldId id="326" r:id="rId3"/>
    <p:sldId id="325" r:id="rId4"/>
    <p:sldId id="324" r:id="rId5"/>
    <p:sldId id="323" r:id="rId6"/>
    <p:sldId id="317" r:id="rId7"/>
  </p:sldIdLst>
  <p:sldSz cx="24387175" cy="13716000"/>
  <p:notesSz cx="6858000" cy="9144000"/>
  <p:defaultTextStyle>
    <a:defPPr>
      <a:defRPr lang="en-US"/>
    </a:defPPr>
    <a:lvl1pPr marL="0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1pPr>
    <a:lvl2pPr marL="898799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2pPr>
    <a:lvl3pPr marL="17976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3pPr>
    <a:lvl4pPr marL="2696401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4pPr>
    <a:lvl5pPr marL="35952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5pPr>
    <a:lvl6pPr marL="4494003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6pPr>
    <a:lvl7pPr marL="53928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7pPr>
    <a:lvl8pPr marL="6291604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8pPr>
    <a:lvl9pPr marL="7190402" algn="l" defTabSz="898799" rtl="0" eaLnBrk="1" latinLnBrk="0" hangingPunct="1">
      <a:defRPr sz="35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44"/>
    <a:srgbClr val="000000"/>
    <a:srgbClr val="E3CDB1"/>
    <a:srgbClr val="CCCCCC"/>
    <a:srgbClr val="FFC038"/>
    <a:srgbClr val="105456"/>
    <a:srgbClr val="008FB3"/>
    <a:srgbClr val="7E5475"/>
    <a:srgbClr val="E56A54"/>
    <a:srgbClr val="E5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6401" autoAdjust="0"/>
  </p:normalViewPr>
  <p:slideViewPr>
    <p:cSldViewPr snapToGrid="0" snapToObjects="1">
      <p:cViewPr varScale="1">
        <p:scale>
          <a:sx n="54" d="100"/>
          <a:sy n="54" d="100"/>
        </p:scale>
        <p:origin x="264" y="624"/>
      </p:cViewPr>
      <p:guideLst>
        <p:guide orient="horz" pos="4320"/>
        <p:guide pos="7681"/>
      </p:guideLst>
    </p:cSldViewPr>
  </p:slideViewPr>
  <p:outlineViewPr>
    <p:cViewPr>
      <p:scale>
        <a:sx n="33" d="100"/>
        <a:sy n="33" d="100"/>
      </p:scale>
      <p:origin x="0" y="-6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 snapToGrid="0" snapToObjects="1">
      <p:cViewPr varScale="1">
        <p:scale>
          <a:sx n="166" d="100"/>
          <a:sy n="166" d="100"/>
        </p:scale>
        <p:origin x="15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10/9/25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10/9/25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806867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6137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2420600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32274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4034333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4841199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5648066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6454932" algn="l" defTabSz="1613733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68185-9018-ED1E-F97C-8B3CEF59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AD569-0E17-5F62-E831-C5DD8CDB7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A9D3B-0E18-5BBC-47D8-0D2F02020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CC950-5D5E-3831-F4BF-C7DA3A6B5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2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45ADF-CA92-A08B-5CCB-2E7E592D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2E3DD-FD69-244C-20CE-EC0B933D9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A9E7F-9AB1-7C51-CB5F-ED3D33826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endParaRPr lang="en-US" sz="1900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900" b="1" dirty="0"/>
              <a:t>Near real-time routing KPIs</a:t>
            </a:r>
            <a:r>
              <a:rPr lang="en-US" sz="1900" dirty="0"/>
              <a:t> by processing high-velocity, </a:t>
            </a:r>
            <a:r>
              <a:rPr lang="en-US" sz="1900" dirty="0" err="1"/>
              <a:t>spatio</a:t>
            </a:r>
            <a:r>
              <a:rPr lang="en-US" sz="1900" dirty="0"/>
              <a:t>-temporal data streams.  This presents: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Complex Data</a:t>
            </a:r>
            <a:r>
              <a:rPr lang="en-US" sz="1900" dirty="0"/>
              <a:t>: The input data is inherently spatial, arrives out-of-order, and originates from multiple sources and formats, including external events like weather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Strict System Demands</a:t>
            </a:r>
            <a:r>
              <a:rPr lang="en-US" sz="1900" dirty="0"/>
              <a:t>: The system must provide strong timeliness and consistency guarantees.  Without this, users lose trust and dynamic load distribution (like surge pricing) is impossible.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Distributed State:</a:t>
            </a:r>
            <a:r>
              <a:rPr lang="en-US" sz="1900" dirty="0"/>
              <a:t> A key challenge is managing state across a distributed cluster for complex operations (e.g. windowing, joins) while maintaining robustness and fault tolerance.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900" dirty="0"/>
          </a:p>
          <a:p>
            <a:pPr marL="1234609" lvl="1" indent="0">
              <a:lnSpc>
                <a:spcPct val="110000"/>
              </a:lnSpc>
              <a:buNone/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54E9-8F27-DB67-56F2-54CCF561F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AFEA-737B-766B-6B2D-D20A3C12E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CAE32-AE15-3695-01BF-77AC9C21B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A48CF-C181-D9E9-C1D2-ECC426A3C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6B94A-3100-05DB-E0C4-DB9FD36E6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6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A8E09-8C51-E754-6574-A03543166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A8E71-14BB-852C-FE68-51D97C30D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B3202-FD05-7B3B-44CD-88A9D53EE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dirty="0"/>
              <a:t>Our methodology: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Ingestion (Durable Ledger):</a:t>
            </a:r>
            <a:r>
              <a:rPr lang="en-US" sz="1900" dirty="0"/>
              <a:t> Data streams will be published to a Kafka cluster.  This provides a durable, repayable log of all events and decouples the data producers from processing logic.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Enrichment &amp; Processing (Stream Processing):</a:t>
            </a:r>
            <a:r>
              <a:rPr lang="en-US" sz="1900" dirty="0"/>
              <a:t> A Spark Streaming application will consume the data from Kafka. It will handle complex, stateful work of joining different </a:t>
            </a:r>
            <a:r>
              <a:rPr lang="en-US" sz="1900" dirty="0" err="1"/>
              <a:t>spatio</a:t>
            </a:r>
            <a:r>
              <a:rPr lang="en-US" sz="1900" dirty="0"/>
              <a:t>-temporal streams and computing KPIs in near real-time.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Storage (Query-Optimized Sink):</a:t>
            </a:r>
            <a:r>
              <a:rPr lang="en-US" sz="1900" dirty="0"/>
              <a:t> The processed data from Spark will be written to </a:t>
            </a:r>
            <a:r>
              <a:rPr lang="en-US" sz="1900" b="1" dirty="0"/>
              <a:t>Apache Iceberg</a:t>
            </a:r>
            <a:r>
              <a:rPr lang="en-US" sz="1900" dirty="0"/>
              <a:t> table format on top of Parquet files.  This creates an ACID-compliant data lake, ideal for this type of workload.</a:t>
            </a:r>
            <a:endParaRPr lang="en-US" sz="1900" b="1" dirty="0"/>
          </a:p>
          <a:p>
            <a:pPr lvl="1">
              <a:lnSpc>
                <a:spcPct val="110000"/>
              </a:lnSpc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681B-D2EB-D3BD-B064-D3C4F8654B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5FC0-1F9A-E2C0-6CCB-B79374A2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FFF2D-70EE-6AA4-72E7-9FE7DC31B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DB2D3-AC1D-A960-CA2B-4ACCAC2DB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b="1" dirty="0"/>
              <a:t>Throughput vs Scalability: </a:t>
            </a:r>
            <a:r>
              <a:rPr lang="en-US" sz="2400" dirty="0"/>
              <a:t>Number of events processed per second at different numbers of nodes (e.g. 10-20).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End-to-End Latency: </a:t>
            </a:r>
            <a:r>
              <a:rPr lang="en-US" sz="2400" dirty="0"/>
              <a:t>Measure time from event is ingested to the resulting KPI is committed and available for query.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Failure Recovery (MTTR): </a:t>
            </a:r>
            <a:r>
              <a:rPr lang="en-US" sz="2400" dirty="0"/>
              <a:t>Deliberately terminating nodes in Kafka and Spark clusters and timing how long it takes to stabilizes and resume correct processing.</a:t>
            </a:r>
          </a:p>
          <a:p>
            <a:pPr>
              <a:lnSpc>
                <a:spcPct val="110000"/>
              </a:lnSpc>
            </a:pPr>
            <a:r>
              <a:rPr lang="en-US" sz="2400" b="1" dirty="0"/>
              <a:t>Data Correctness: </a:t>
            </a:r>
            <a:r>
              <a:rPr lang="en-US" sz="2400" dirty="0"/>
              <a:t>Analyze rate of duplication and omission records under various load and failure scenarios to assess exactly-once processing guarantees.</a:t>
            </a:r>
            <a:endParaRPr lang="en-US" sz="2400" b="1" dirty="0"/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66434-91B3-4D82-34D9-D200969FD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32F50-0B60-B34B-8422-4E195A5AE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9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B2362A8-B35C-6344-168F-975FC4D60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n aerial shot of Colorado State University campus">
            <a:extLst>
              <a:ext uri="{FF2B5EF4-FFF2-40B4-BE49-F238E27FC236}">
                <a16:creationId xmlns:a16="http://schemas.microsoft.com/office/drawing/2014/main" id="{D30282C0-5A37-362D-B1DC-BFE43AC19E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66439" y="-1"/>
            <a:ext cx="20578871" cy="13736203"/>
          </a:xfrm>
          <a:prstGeom prst="rect">
            <a:avLst/>
          </a:prstGeom>
        </p:spPr>
      </p:pic>
      <p:pic>
        <p:nvPicPr>
          <p:cNvPr id="39" name="Picture 38" descr="Colorado State University logo">
            <a:extLst>
              <a:ext uri="{FF2B5EF4-FFF2-40B4-BE49-F238E27FC236}">
                <a16:creationId xmlns:a16="http://schemas.microsoft.com/office/drawing/2014/main" id="{05598EE9-D485-D86F-A9DF-63BBA2F49A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42680" y="695055"/>
            <a:ext cx="5296465" cy="34655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EED9DF-CA52-CD7D-5F2A-469D8A2F8F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1DD589-66DA-2560-7B34-287747EB1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6362F0-052A-E80B-360A-0F46D76C684C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BF2DAB-1C7F-87EA-DF8A-701A4C25A3EB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244137-7879-AF2B-2E0D-AAEA8C7DDE72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77791B-4C41-7E9E-6085-EFCADA0331E2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C980BD-F417-0023-DD45-CB642CEB103B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75C76B-5CBC-4C1C-E590-DACB014C0D3B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D121C1-3A58-31AE-ADD8-DD8863B68FE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33AA952-0C7C-D384-ECA1-9F6FD4F55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0666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60B6D903-D6D9-E95F-7AEF-BBE59B0BF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5747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5B9E5C18-1C92-7803-DDA7-77DDBC2095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8FFE2DF-4195-F5AF-C13C-36CE7BF15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084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A77D9F0-19AB-8C54-BB91-2A8C7E3977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404" y="4233175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1EE2248E-7F37-648B-CC77-345582D199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04" y="7618256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43ECF808-D3BE-4641-8561-5991299CBE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CD1A3F4-56E6-44A2-F6BA-77EC11C85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7140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A485E-0E8B-9F15-5F04-03D336D7F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ED3097-84AA-5862-F8D0-BC7207A1C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lorado State University symbol">
            <a:extLst>
              <a:ext uri="{FF2B5EF4-FFF2-40B4-BE49-F238E27FC236}">
                <a16:creationId xmlns:a16="http://schemas.microsoft.com/office/drawing/2014/main" id="{F146F9C0-7E8C-BFF4-F322-1B9DE073D6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A24BEA-BB70-0A76-015A-8BFD7EB8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52" b="89458"/>
          <a:stretch/>
        </p:blipFill>
        <p:spPr>
          <a:xfrm>
            <a:off x="3891515" y="1"/>
            <a:ext cx="20495659" cy="14460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8E4A518-5FA6-422E-78D3-21ABCD78F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6340" y="2077755"/>
            <a:ext cx="1792104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BEA90C6-8F52-877D-2151-41D9FA2F2E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96339" y="4010336"/>
            <a:ext cx="1792104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2F596587-5715-BFF7-0FFD-2D41193E6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307C8-7062-4247-432A-F4259380A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D12D5377-6199-8F49-2CFD-D9431C0036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8468" y="1348236"/>
            <a:ext cx="1446028" cy="14460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395FAC7-B012-3C90-E0FE-8D2DFAB15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470" y="3409600"/>
            <a:ext cx="21876635" cy="1538883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2DC5F9-E376-15D2-E4CF-2350E427D7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19469" y="5342182"/>
            <a:ext cx="21876635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397D50F-C7A3-D938-FD4B-49B55C368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CB91771-9A35-C216-664E-38CB67BC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5333653" y="5501526"/>
            <a:ext cx="7129454" cy="2318844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7200"/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5333653" y="8214474"/>
            <a:ext cx="7129454" cy="695255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2140721" y="2173027"/>
            <a:ext cx="12112761" cy="97141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0A5CD19-1082-1512-97C9-96B79AEE0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Mountai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A9E552-529E-77F4-951A-D05187C6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un shining over a forest&#10;&#10;Description automatically generated">
            <a:extLst>
              <a:ext uri="{FF2B5EF4-FFF2-40B4-BE49-F238E27FC236}">
                <a16:creationId xmlns:a16="http://schemas.microsoft.com/office/drawing/2014/main" id="{14518560-1601-CEE2-6EE7-1F6CB7529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022"/>
          <a:stretch/>
        </p:blipFill>
        <p:spPr>
          <a:xfrm>
            <a:off x="17182214" y="0"/>
            <a:ext cx="7204961" cy="13716000"/>
          </a:xfrm>
          <a:prstGeom prst="rect">
            <a:avLst/>
          </a:prstGeom>
        </p:spPr>
      </p:pic>
      <p:pic>
        <p:nvPicPr>
          <p:cNvPr id="2" name="Picture 1" descr="Colorado State University symbol">
            <a:extLst>
              <a:ext uri="{FF2B5EF4-FFF2-40B4-BE49-F238E27FC236}">
                <a16:creationId xmlns:a16="http://schemas.microsoft.com/office/drawing/2014/main" id="{BDCB5DD4-D483-68BD-4F84-B2C9099F7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65B62-AEED-B85E-3FF6-57ED771FE8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-Ov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CC1413D-AA80-5916-E18A-87102AB43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458B6-0897-B08E-BD63-D027D512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5216"/>
          <a:stretch/>
        </p:blipFill>
        <p:spPr>
          <a:xfrm>
            <a:off x="1684359" y="11015330"/>
            <a:ext cx="21430822" cy="2701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5EE25A-A459-3620-F240-4DFA54D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ow of trees on a road&#10;&#10;Description automatically generated">
            <a:extLst>
              <a:ext uri="{FF2B5EF4-FFF2-40B4-BE49-F238E27FC236}">
                <a16:creationId xmlns:a16="http://schemas.microsoft.com/office/drawing/2014/main" id="{AC942C72-8EC5-C087-939D-9BC6B550B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34"/>
          <a:stretch/>
        </p:blipFill>
        <p:spPr>
          <a:xfrm>
            <a:off x="17166651" y="1"/>
            <a:ext cx="7218938" cy="13715999"/>
          </a:xfrm>
          <a:prstGeom prst="rect">
            <a:avLst/>
          </a:prstGeom>
        </p:spPr>
      </p:pic>
      <p:pic>
        <p:nvPicPr>
          <p:cNvPr id="8" name="Picture 7" descr="Colorado State University symbol">
            <a:extLst>
              <a:ext uri="{FF2B5EF4-FFF2-40B4-BE49-F238E27FC236}">
                <a16:creationId xmlns:a16="http://schemas.microsoft.com/office/drawing/2014/main" id="{34E038AC-1AE3-ED73-7036-C6CAB00FA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715" y="11547405"/>
            <a:ext cx="1446028" cy="1446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42F9FFF-7EB1-A7DB-B013-A716B683F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5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866178-CBCD-77EF-8FAB-1F3C49A7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93100"/>
          <a:stretch/>
        </p:blipFill>
        <p:spPr>
          <a:xfrm>
            <a:off x="1587" y="0"/>
            <a:ext cx="1682772" cy="137168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CAAFB-2C9A-D0BB-FC1C-BBDD98AC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900" t="80305" r="31592"/>
          <a:stretch/>
        </p:blipFill>
        <p:spPr>
          <a:xfrm>
            <a:off x="1684360" y="11015330"/>
            <a:ext cx="14998886" cy="27015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82DB31-56E1-FB99-975F-6A13C48A2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8809" y="0"/>
            <a:ext cx="467841" cy="1371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7A48FE2-579B-81DF-FD0F-99223BB771E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182214" y="0"/>
            <a:ext cx="7170578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5F4885-CC1E-1EF1-E274-97D422B3CB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9573" y="1041989"/>
            <a:ext cx="13515349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C52649C-B641-EC57-75DF-EF9D3DD7C8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9572" y="4642064"/>
            <a:ext cx="13515349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2878-7E9A-81E8-7BD4-EA17ADD9C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6088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11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94647" y="5063294"/>
            <a:ext cx="17197884" cy="153888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2027ED-012B-7407-85EE-A5994FEE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6BD615-3100-6B0D-80AF-6148FF436E62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AB864A-DFC1-8ACE-87E4-E92DA290916C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CAA52F-343B-3FE3-30E3-295C4517EB1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B2290-3E87-EBEE-B7C5-B036F1C77117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FFB4E1-F274-B073-8E7E-CB2544A6D761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2F0147-429D-9A58-82F4-19D9B4664D4E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891A34-14D2-ADB6-1169-740DA5910940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09C2B3-142D-5E44-1175-183720B6E55A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945597-6F58-A8E5-A24B-B3C67DA5490A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207D62-8D62-B822-1E45-17C921014CC7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A9CCBA-B6CB-7D13-11F8-8B53466883D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D55400-2F92-5A7A-37B5-17CD27C2DC7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E0A2EF-4B95-657F-0869-CC36FA292DB5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2A8B82-B1AD-9FF9-67E7-3FDE201E7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672AE2E-C5C4-44D6-2A12-46A2082F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Color Ba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40F7-CED7-BA5A-F03A-60FEE65F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9CFA67-6F27-DC17-19C2-9CAB7BCE3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05448" y="2096307"/>
            <a:ext cx="20507810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2605448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9821489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037530" y="4255594"/>
            <a:ext cx="6075728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8697D4B-8432-9C6E-B48E-E03539E44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C10D8E-8D0B-3CB5-550F-C1F0821F1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A12CD24-74CA-0905-D07A-23DF9DF44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3B6BF-2B16-86A0-06F6-306E154F9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EF944-57F4-E84D-0B8B-F23B69A5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olorado State University logo">
            <a:extLst>
              <a:ext uri="{FF2B5EF4-FFF2-40B4-BE49-F238E27FC236}">
                <a16:creationId xmlns:a16="http://schemas.microsoft.com/office/drawing/2014/main" id="{513D1247-2275-E5FB-89CF-D88723D811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7B9D46-0C64-DE90-73CB-FC4C4FD139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58544-6EFC-4319-575F-41CF6786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B5B052-2CDE-BD23-7A21-71905398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211BA-E7D7-3693-93C7-DDA43CEEC055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2A6159-BAF5-E0C8-B4B5-C415D68EA9A2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3694A3-5AE5-342B-306B-F64105E0D29D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70BF71-6A7D-E032-CC68-F5B91A0B5D08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B01747F-78C9-192A-E0B3-BB8BE79EFEF1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F11095-1E4B-721B-2D2E-A6AE9C07FEF2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14B9EB-86D0-1A95-18F4-6EF135DA6543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C9B660E-DADE-3297-F523-480C5756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31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-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67D14-DC84-37FE-9353-9AFB12EA1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4048"/>
          <a:stretch/>
        </p:blipFill>
        <p:spPr>
          <a:xfrm>
            <a:off x="1587" y="0"/>
            <a:ext cx="3889929" cy="137168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38DA7F-E3F5-8F2E-74C2-ED9978E0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9950" y="0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olorado State University symbol">
            <a:extLst>
              <a:ext uri="{FF2B5EF4-FFF2-40B4-BE49-F238E27FC236}">
                <a16:creationId xmlns:a16="http://schemas.microsoft.com/office/drawing/2014/main" id="{E74486EA-1727-AA76-BCAA-5245CDDF5B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56" y="11592396"/>
            <a:ext cx="1446028" cy="1446028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10D2022-1C46-B33B-9D3B-B229B82C73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9875" y="723070"/>
            <a:ext cx="18136812" cy="1538883"/>
          </a:xfrm>
        </p:spPr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16987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1524271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17878666" y="2904662"/>
            <a:ext cx="5428021" cy="892552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4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82F58C89-8A08-333D-6958-95A00A0BA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55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590464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B5CA8-1D33-D57A-0D5B-9F0C565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9" t="10488"/>
          <a:stretch/>
        </p:blipFill>
        <p:spPr>
          <a:xfrm rot="10800000">
            <a:off x="16138571" y="0"/>
            <a:ext cx="8248604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B33A28-D647-6609-0C80-6EA99E415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904649" y="-2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6873773" y="6858000"/>
            <a:ext cx="6778200" cy="695255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Copy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873773" y="5246522"/>
            <a:ext cx="6778200" cy="933849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23C1988-8971-9C59-BDE8-BC869EA85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584C64-A914-822E-A0BB-375E897C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191645" cy="3962400"/>
            <a:chOff x="23195532" y="179377"/>
            <a:chExt cx="1191645" cy="39529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1BE646-2679-41E3-CEB5-2DD4A90CE1C6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082E90-8AC0-2284-E1DB-33E0BDA450B6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DA3119-45E8-4CA2-315E-F2CF9CBE15CE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D474F-9AA3-103A-C4A9-09C689687EE1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1CED52-3D32-5A87-9350-1D2CB3612122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C670C8-1DCB-9B2F-3719-8994E2876370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FA346-5A9F-773A-7320-A028253E30BF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71B610E-3267-1CA7-77AC-581280028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r="39071"/>
          <a:stretch/>
        </p:blipFill>
        <p:spPr>
          <a:xfrm>
            <a:off x="0" y="3962400"/>
            <a:ext cx="1191643" cy="9753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391DFD-1F77-AEF7-99E8-EB336BCE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91643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498030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98029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2036056" y="0"/>
            <a:ext cx="12351120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5BA60A1-0A69-8625-4064-E44722C49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111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2B293C-E279-D262-62FF-DE9F18B37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82698" y="1715201"/>
            <a:ext cx="8581832" cy="2893100"/>
          </a:xfrm>
        </p:spPr>
        <p:txBody>
          <a:bodyPr anchor="t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4E5CF8-AF7E-5C3B-AE0F-2A8EB21265A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82701" y="5386343"/>
            <a:ext cx="8581830" cy="332296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  <a:p>
            <a:pPr lvl="0"/>
            <a:r>
              <a:rPr lang="en-US" dirty="0"/>
              <a:t>Copy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E7CA2E77-0C7A-35BA-F020-60D736EB44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626499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56F39-2B84-2999-54DF-64863396D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120733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AED01-6C6A-C36B-3B7D-03A91FE39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2"/>
          <a:stretch/>
        </p:blipFill>
        <p:spPr>
          <a:xfrm>
            <a:off x="22470927" y="0"/>
            <a:ext cx="1916247" cy="8547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79910A-43DD-1C44-0141-B0B9F57F9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470928" y="8542870"/>
            <a:ext cx="1916247" cy="5173130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CB3283F-B7C5-4D58-F734-965D9263C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Botto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EE7A8-CE53-9E0E-CB2D-27FFBA3B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1295528"/>
            <a:ext cx="11866555" cy="24204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AB5C39-6DBF-F77D-92A5-B8FEF05F2567}"/>
              </a:ext>
            </a:extLst>
          </p:cNvPr>
          <p:cNvSpPr/>
          <p:nvPr userDrawn="1"/>
        </p:nvSpPr>
        <p:spPr>
          <a:xfrm>
            <a:off x="11866554" y="11295529"/>
            <a:ext cx="12520620" cy="2420471"/>
          </a:xfrm>
          <a:prstGeom prst="rect">
            <a:avLst/>
          </a:prstGeom>
          <a:solidFill>
            <a:srgbClr val="0061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724" y="11743593"/>
            <a:ext cx="22973728" cy="1333959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129552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1E06C1A-BE66-6D39-BB1E-3ACF85574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3C97C-4922-CFA8-2692-28A33BDEF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76" r="86450"/>
          <a:stretch/>
        </p:blipFill>
        <p:spPr>
          <a:xfrm>
            <a:off x="0" y="-893"/>
            <a:ext cx="1359243" cy="13716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AFC4A-24B4-F991-4FE8-5F243053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59243" y="-893"/>
            <a:ext cx="467841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827084" y="0"/>
            <a:ext cx="22560091" cy="13716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DA53C57-585A-C862-A030-6CF433556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352C01-CF06-B681-184A-FAE5A6ECB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2649202"/>
            <a:ext cx="7384308" cy="1066798"/>
            <a:chOff x="0" y="568749"/>
            <a:chExt cx="7384308" cy="11916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5E2CB-20FB-92B4-7A63-AD12348A4E2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C85ADF-891A-E3CE-2A39-4F645BC1CD1D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6FDF2-B195-6F0E-C775-3E75B03A7960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659CA4-F22D-5CB5-4F52-1120A3B0163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FC27C3-B913-BD6A-2121-452EDFFA334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7F1EFD-0724-26BE-BEA4-E006100A061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1369B6-79CB-1FE0-44F1-A079EB772348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0CCF14-934C-2F45-E299-EADABD572E15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F02125-91FB-5BD9-B947-33A245C1AB2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8BF4F0-1BAD-2261-9678-45CC4F8C4B0D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EEE461-0455-13A9-7AF9-6DF7BC0B5E7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AA87AA-5EC1-0A64-9BDC-3C9B3892CA61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AB6F20-A900-3B90-DBCD-94880C4C6CA8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559F08-43EE-41A4-7125-5A6E16B11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12647754"/>
            <a:ext cx="17002867" cy="1064129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4715335-D174-E71B-741C-712D7BBAF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rgbClr val="000000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F6BE7D36-222D-8293-06F9-02F1BC446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19C00B1-75B9-D48E-7592-19E77953A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3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832BF-CDCD-C36C-3D8E-F4CBCB8D7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29677" y="6413112"/>
            <a:ext cx="7649736" cy="165109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E0622D4-4400-A1E1-234A-33DF8035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6C7CEA-7003-C4E0-6B60-21B547DF1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D8B625-CCCA-0501-F438-A869F8AA6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A99E03-6BBD-CC22-3742-9CE525972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CEEE7F-6A45-438C-4C03-6861A126818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CF289D-A3C9-8D9D-61B1-6AE279EE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3524880"/>
            <a:ext cx="11950262" cy="5078313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Three-line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F025CF-7BE1-8FDD-94B1-32E1F2A7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F8036D-B8E7-7487-153F-332A406909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255"/>
            <a:ext cx="11950262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0B072C-F36A-A04E-DE4D-EB8A67A9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C4D76-81FB-ACCF-8977-8FEDAA98C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FEFD3E-5961-4845-219F-E001ECB39221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3A24E2-E454-BF9E-4DF9-7FF811781F11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5BA58C-3C07-33C7-1B6D-DFA6BDE81996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DF491F-6D6B-7C62-539B-C2873ECA5D8A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588E49-A916-DC61-AFE1-19648A522FBE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0C3479-63CA-CBA6-ACA2-ADE7FBECAE5E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6DC5D7-2307-6000-B7B8-D8AA09E898A4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EF5D8E9-612D-681A-ED80-51B964A10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 End-Nam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m with a leather halter&#10;&#10;Description automatically generated">
            <a:extLst>
              <a:ext uri="{FF2B5EF4-FFF2-40B4-BE49-F238E27FC236}">
                <a16:creationId xmlns:a16="http://schemas.microsoft.com/office/drawing/2014/main" id="{AF5630CA-CE85-8E94-7F94-DDB28DF995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5588" cy="13716893"/>
          </a:xfrm>
          <a:prstGeom prst="rect">
            <a:avLst/>
          </a:prstGeom>
        </p:spPr>
      </p:pic>
      <p:pic>
        <p:nvPicPr>
          <p:cNvPr id="8" name="Picture 7" descr="Colorado State University logo">
            <a:extLst>
              <a:ext uri="{FF2B5EF4-FFF2-40B4-BE49-F238E27FC236}">
                <a16:creationId xmlns:a16="http://schemas.microsoft.com/office/drawing/2014/main" id="{1B6E8884-AC6A-78D6-0B43-26616F254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6312" y="1473762"/>
            <a:ext cx="5296464" cy="3465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00FED6-ACDF-A229-AA14-0BB8A6ED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705069" y="6413112"/>
            <a:ext cx="7498947" cy="1015663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/>
              <a:t>Presented by: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0D62115-B299-FBCF-3FCD-BE332DB652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spAutoFit/>
          </a:bodyPr>
          <a:lstStyle>
            <a:lvl1pPr marL="0" indent="0" algn="ctr">
              <a:buNone/>
              <a:defRPr sz="3200" b="0" spc="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40653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olorado State University logo">
            <a:extLst>
              <a:ext uri="{FF2B5EF4-FFF2-40B4-BE49-F238E27FC236}">
                <a16:creationId xmlns:a16="http://schemas.microsoft.com/office/drawing/2014/main" id="{88E6F6F7-1DA3-89DD-7179-C39DAC63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23038" y="5125206"/>
            <a:ext cx="5296465" cy="346558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C51E8C0-A960-CF8E-9E76-C4F479A0D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25D5DD-F3EC-F94F-7CD0-3D872F132B51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F30E220-B1FD-A0BB-DE0C-BA85A05457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End-Unit 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212377C-37CB-D156-A059-40B7B1866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83"/>
          <a:stretch/>
        </p:blipFill>
        <p:spPr>
          <a:xfrm>
            <a:off x="0" y="0"/>
            <a:ext cx="1916219" cy="8547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8FAB7-7FC1-928E-5427-3DA03526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8542867"/>
            <a:ext cx="1916247" cy="517313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A4D03-2C99-4E42-AE03-489907E1D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916247" y="0"/>
            <a:ext cx="350193" cy="137159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1FE05E-6413-869C-B146-56D470DE5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66440" y="0"/>
            <a:ext cx="6648960" cy="13715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3DD767-C628-3A6F-97BD-9FFF02CA2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22845326" y="0"/>
            <a:ext cx="350193" cy="1371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CD3E1-DC76-37A2-36F0-EAA00D96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3195530" y="1"/>
            <a:ext cx="1191645" cy="3962400"/>
            <a:chOff x="23195532" y="179377"/>
            <a:chExt cx="1191645" cy="395295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587AE-9BBD-840C-D85E-5B6B4ADBC30D}"/>
                </a:ext>
              </a:extLst>
            </p:cNvPr>
            <p:cNvSpPr/>
            <p:nvPr userDrawn="1"/>
          </p:nvSpPr>
          <p:spPr>
            <a:xfrm>
              <a:off x="23195532" y="179377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D19AD4-890F-F1F4-8B61-7F1743B4F6EA}"/>
                </a:ext>
              </a:extLst>
            </p:cNvPr>
            <p:cNvSpPr/>
            <p:nvPr userDrawn="1"/>
          </p:nvSpPr>
          <p:spPr>
            <a:xfrm>
              <a:off x="23195534" y="743665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51CADE-A0BE-763B-B0D4-DF84354C7881}"/>
                </a:ext>
              </a:extLst>
            </p:cNvPr>
            <p:cNvSpPr/>
            <p:nvPr userDrawn="1"/>
          </p:nvSpPr>
          <p:spPr>
            <a:xfrm>
              <a:off x="23195533" y="1307953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A95A34-7E24-90F5-057A-DF9E87C66D4F}"/>
                </a:ext>
              </a:extLst>
            </p:cNvPr>
            <p:cNvSpPr/>
            <p:nvPr userDrawn="1"/>
          </p:nvSpPr>
          <p:spPr>
            <a:xfrm>
              <a:off x="23195532" y="1872241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7F0090-A7E2-89EE-E302-3A002D09B76F}"/>
                </a:ext>
              </a:extLst>
            </p:cNvPr>
            <p:cNvSpPr/>
            <p:nvPr userDrawn="1"/>
          </p:nvSpPr>
          <p:spPr>
            <a:xfrm>
              <a:off x="23195532" y="2436529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406FAC-C9F5-2196-6685-FBF50AC240C7}"/>
                </a:ext>
              </a:extLst>
            </p:cNvPr>
            <p:cNvSpPr/>
            <p:nvPr userDrawn="1"/>
          </p:nvSpPr>
          <p:spPr>
            <a:xfrm>
              <a:off x="23195532" y="3000817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FB0E4D-5BDF-2F0F-402C-F6C2FA743D5A}"/>
                </a:ext>
              </a:extLst>
            </p:cNvPr>
            <p:cNvSpPr/>
            <p:nvPr userDrawn="1"/>
          </p:nvSpPr>
          <p:spPr>
            <a:xfrm>
              <a:off x="23195532" y="3565107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A523F13-2585-E0CF-B408-841087C15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r="39071"/>
          <a:stretch/>
        </p:blipFill>
        <p:spPr>
          <a:xfrm>
            <a:off x="23195519" y="3962400"/>
            <a:ext cx="1191643" cy="97536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B871660-E258-EA73-D579-547EDF741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5338" y="6741655"/>
            <a:ext cx="11950263" cy="1815882"/>
          </a:xfrm>
        </p:spPr>
        <p:txBody>
          <a:bodyPr/>
          <a:lstStyle>
            <a:lvl1pPr>
              <a:defRPr sz="10600"/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A43E7A-35ED-91E3-9474-4044D7B529F9}"/>
              </a:ext>
            </a:extLst>
          </p:cNvPr>
          <p:cNvCxnSpPr/>
          <p:nvPr userDrawn="1"/>
        </p:nvCxnSpPr>
        <p:spPr>
          <a:xfrm>
            <a:off x="9995338" y="9039224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FF432A-71A0-AEB2-CD70-56E9AE449AF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95339" y="9475199"/>
            <a:ext cx="11950262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F252C0F-BA90-D782-472D-97005636B9E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64514" y="5033019"/>
            <a:ext cx="5652812" cy="35098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55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C2FE1179-060A-3D27-82A8-FF922A9D2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3785700-D940-CF08-D71C-0DC555C6C81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CFDE0A4-8993-7F70-FA2B-E75D9592E1E8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359DB4F-63BF-4EFA-7266-F5478622B335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B375E74-E1A5-397E-A084-12FE5D3832DF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A5C0FD-8892-4023-7176-401F72F5E9D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0D614D3-0E10-A5E6-F530-292B871792E2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2C8BD7-2A00-4A58-C7C4-FFB5A16E0C4E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62DFCC3-5056-E910-1AA7-8A6E8706840D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FB788D6-F6E7-69DC-7B47-16066874EF93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59C435-DF2E-74C7-556C-431C40B06EE0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D394DE6-7BFA-0171-D496-99E4ECABB412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96C6D8-A646-6360-20C5-A538D8D4CACB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3EEC1F-BB73-8C7F-1E19-DA55DEA55E3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8CB2C-B1F8-C181-BD5D-282E6F2D0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DEE40D1-9264-E204-E475-6BCFCC6A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24E991-74E6-5E5A-DB83-5DB4589E219D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E9B5D57-54A9-7F8C-2F46-55114B41E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C5AF0E-C6B4-8DAF-0272-0E12C0E01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4EF3703-4192-DD20-BD1B-BFF64EE7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65" name="Picture 64" descr="Colorado State University symbol">
            <a:extLst>
              <a:ext uri="{FF2B5EF4-FFF2-40B4-BE49-F238E27FC236}">
                <a16:creationId xmlns:a16="http://schemas.microsoft.com/office/drawing/2014/main" id="{87C71800-8C64-3F11-5C45-70B4426F14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7F5A11D-0DB0-C073-C7F1-646999C22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59" name="Picture 58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2B4B4E82-B71D-5E67-0D28-5C4110BEE5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5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-Unit I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FD7D883-B270-F549-2559-D5B13B803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CAA24E-5D7E-37A6-0358-2053450C88EC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B60F00-2138-4957-6D9C-CB8EECCA6A32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C94719-6E1A-861F-5A89-2B0C32086C71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B66F7D-4AC1-1695-71BE-42953E420523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F0055D-678D-02E2-B9A2-22E310559638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159A4-A164-78DE-9C64-DB3DDD80759B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0515D4-FC0C-F60E-FFBA-C564ED6C31CC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E71664-C0E2-BBEF-01C7-C18F330D1B8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E15457-23F9-1462-17FD-D370604D2B2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79B63E-2F05-7771-8B5A-CD4F5C5775DF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60FA36-18EB-440D-66A1-2DA65C58A108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EE73CC-883D-5DDA-8E53-A52D44D3F35F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0F89C42-E7C2-EF90-0EB9-65EBD0AAEFC7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0A2CF78-6DF9-46D2-E3BE-B3129B78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964AB-F4DE-6C73-1553-B34261756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70867-B712-9586-12B8-A508F5AD89AE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bg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51D96B2-D307-B41F-488C-8D20526E95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0667" y="5210924"/>
            <a:ext cx="15371706" cy="1814343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6EB418-AFEE-75E8-353E-C03A1972B6BA}"/>
              </a:ext>
            </a:extLst>
          </p:cNvPr>
          <p:cNvCxnSpPr/>
          <p:nvPr userDrawn="1"/>
        </p:nvCxnSpPr>
        <p:spPr>
          <a:xfrm>
            <a:off x="1680677" y="746839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A90964D-CC75-6EDC-5E39-27DFBA10B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7904428"/>
            <a:ext cx="15373945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C12B0-8979-9846-9D7C-586F9FFEC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9B56A-0878-3613-5140-FDCEF5781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5DAD25-4FAB-CFBA-CB12-A4018C1A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CA1A5C8-CE3D-9DDD-E962-CBF30AD2166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7DA9F1-1FD3-CEAE-EED7-ED893670BE3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23345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403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EF90869F-30B6-3341-4303-FCC0E679F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Colorado State University logo">
            <a:extLst>
              <a:ext uri="{FF2B5EF4-FFF2-40B4-BE49-F238E27FC236}">
                <a16:creationId xmlns:a16="http://schemas.microsoft.com/office/drawing/2014/main" id="{0AC6BB0B-CF97-DC35-C2F8-4B56E77157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pic>
        <p:nvPicPr>
          <p:cNvPr id="24" name="Picture 23" descr="A skateboarder riding past a building">
            <a:extLst>
              <a:ext uri="{FF2B5EF4-FFF2-40B4-BE49-F238E27FC236}">
                <a16:creationId xmlns:a16="http://schemas.microsoft.com/office/drawing/2014/main" id="{C514C1F5-F327-137A-EB9B-C8FD50725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25" name="Picture 24" descr="A student looking into a microscope">
            <a:extLst>
              <a:ext uri="{FF2B5EF4-FFF2-40B4-BE49-F238E27FC236}">
                <a16:creationId xmlns:a16="http://schemas.microsoft.com/office/drawing/2014/main" id="{343BBA91-537D-66E4-E63F-D3D9E3E30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End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7CB740-2652-06EA-4C66-40652C715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046AC8-DA72-C01A-0BA2-1044ADF1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0A003C-8597-5C2A-FEAD-5F6DD776855A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D8B7DD-60DD-7BC0-2790-7041D7A427C7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3ADF33-B57A-5C56-7370-EA81B1A8B80A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10E03-07A7-D667-8F6B-C0CE97D176D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AC8BB-8F7D-31EF-A23A-403902D6FCCF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1C9CD9-87A0-5C1E-A4B7-C62DBEDCE253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91C7E4-430F-7154-382D-E456A28DCCEB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273BBC-9D32-45EB-3BB9-60AF8CDED1F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DF5F6C-6598-CF4A-A3BF-2A4793E69101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3A7B9-6406-FA34-CB33-5AA9018B530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391F33-105F-F2CC-3F5E-99FB47447420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3F77B8-D938-C5E1-61CC-8EE93D95B50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2F4232-7F4A-773E-0936-295B0EDD8702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6B7AEF9-C019-9408-AE70-BF317347D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A5E7FE-8D4F-CDF0-2382-C7356003C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  <p:sp>
        <p:nvSpPr>
          <p:cNvPr id="23" name="Title 3">
            <a:extLst>
              <a:ext uri="{FF2B5EF4-FFF2-40B4-BE49-F238E27FC236}">
                <a16:creationId xmlns:a16="http://schemas.microsoft.com/office/drawing/2014/main" id="{28680960-077E-5C2B-520B-8C0FB6A7AF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4" y="4281828"/>
            <a:ext cx="14711630" cy="1814343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B0D20F-F3A0-591D-DC44-7DF74C18AA0E}"/>
              </a:ext>
            </a:extLst>
          </p:cNvPr>
          <p:cNvCxnSpPr/>
          <p:nvPr userDrawn="1"/>
        </p:nvCxnSpPr>
        <p:spPr>
          <a:xfrm>
            <a:off x="1129666" y="6604342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BED6F523-D22A-598B-A5A0-BA376AEE27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9665" y="7028503"/>
            <a:ext cx="14711630" cy="1594347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/>
              <a:t>PRESENTER NAME, contact</a:t>
            </a:r>
          </a:p>
          <a:p>
            <a:pPr lvl="0"/>
            <a:r>
              <a:rPr lang="en-US" dirty="0"/>
              <a:t>PRESENTER NAME, contact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94BC0029-207A-599D-0EB1-F757DBB6EBF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B39250BA-189E-5F30-4708-6D61E265E70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1078A91-EAFC-469D-48CD-9EBEFE6AA90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608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D0A87B4F-7A57-E116-2C45-32B14FC8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D57C644-FEBF-9113-5927-9768D8D0FA88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07479E8-DC92-2C2F-2918-38A097E1937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5C1430-9968-6D88-677F-2485BB14AA2D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16FD7B1-416E-CA00-31A7-5492FEF65339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F717F7-BA67-3DBB-2C1E-93DE9423B187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C25C91A-E7D6-143F-8CBA-49C86F081711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8BDCF05-9FAA-BE45-A86B-D65536E2DC65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27DD14-79B6-BFA6-0DE1-4745077AD6EB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A1E6A46-72DD-4620-11AD-B24A46E2CD4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4740B9-0AFE-2A72-BAB4-CD9179B4E7B8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3ADCE63-3A13-C0C7-34A8-AF40FE52F29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3163F3F-7C4F-CC6B-99BC-F04D03D6ECD0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6F35307-AB69-FFBC-107C-F809DFE913FA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2802A39-2259-D3B0-4A1A-54A6CD7C5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50F919F-2672-E7CF-2330-1BB4B37D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302DC-CB4C-F447-F2A9-EBB4049E6EC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>
                <a:solidFill>
                  <a:schemeClr val="bg2"/>
                </a:solidFill>
                <a:latin typeface="+mn-lt"/>
              </a:rPr>
              <a:t>COLORADO STATE UNIVERSITY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3BEBA8-A74E-59F1-F08A-EAD38D908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8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A8625C-DB14-3811-4BC5-A841CB8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C45F2B96-FEAC-C8BC-F743-9E15196F8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6D72AE4-7D75-438A-159A-A31D41A6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03F0980-7265-5C47-BE68-98BD261ED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pic>
        <p:nvPicPr>
          <p:cNvPr id="4" name="Picture 3" descr="Colorado State University symbol">
            <a:extLst>
              <a:ext uri="{FF2B5EF4-FFF2-40B4-BE49-F238E27FC236}">
                <a16:creationId xmlns:a16="http://schemas.microsoft.com/office/drawing/2014/main" id="{0B078CBE-80BB-67EF-4C03-7DEBEC2CA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5518" y="4680740"/>
            <a:ext cx="3077304" cy="307730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4329DB-9EDD-8725-56C0-72C32669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11279231"/>
            <a:ext cx="11866555" cy="2436768"/>
          </a:xfrm>
          <a:prstGeom prst="rect">
            <a:avLst/>
          </a:prstGeom>
        </p:spPr>
      </p:pic>
      <p:pic>
        <p:nvPicPr>
          <p:cNvPr id="75" name="Picture 74" descr="A landscape with trees and mountains in the background&#10;&#10;Description automatically generated">
            <a:extLst>
              <a:ext uri="{FF2B5EF4-FFF2-40B4-BE49-F238E27FC236}">
                <a16:creationId xmlns:a16="http://schemas.microsoft.com/office/drawing/2014/main" id="{30E7D063-4617-D2BD-9DE7-7C737655E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-1" b="156"/>
          <a:stretch/>
        </p:blipFill>
        <p:spPr>
          <a:xfrm>
            <a:off x="11866554" y="11279231"/>
            <a:ext cx="12520621" cy="24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-Unit 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4C5DCFD-8E50-0E34-6511-17C6AF3AF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48"/>
            <a:ext cx="7384308" cy="1066798"/>
            <a:chOff x="0" y="568749"/>
            <a:chExt cx="7384308" cy="119164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C93CB56-B18F-AC2B-07FA-E327477319F1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EA4EAD-14FD-0B28-80CE-E58319CD5295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5398-5510-C23C-4599-548EAB3C0372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023E23-4CF0-2687-7015-75045B5BC79E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CFA773-B3D3-CA22-E73B-2E187CE9110A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6563EC6-526A-898E-1767-530D884EAC64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C1FAB3A-AEC6-1661-22DC-1A08925AC506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CA74DA-15F1-3C92-AC34-90D525C3E823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D78D92-995C-D6A8-FF27-DF556469F0B9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ED26EE1-6D1D-C765-2643-A5B8D2CF1065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B6B76-27D4-A7B5-C6F2-231D80228249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13B34D3-83D6-C0FE-B940-F2777F520BE3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9A497C-BE2A-8D40-9B83-F6EB98B5FDF9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A19627-FAD9-25D7-76F5-FEC1CE8C3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7384309" y="0"/>
            <a:ext cx="17002867" cy="106412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B4C97F1-160B-3523-A33A-03C80EC7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32" y="1066799"/>
            <a:ext cx="567222" cy="102240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4E0F09-E3D8-9C0B-BA51-4A3E24948C73}"/>
              </a:ext>
            </a:extLst>
          </p:cNvPr>
          <p:cNvSpPr txBox="1"/>
          <p:nvPr userDrawn="1"/>
        </p:nvSpPr>
        <p:spPr>
          <a:xfrm rot="16200000">
            <a:off x="-1696275" y="3002422"/>
            <a:ext cx="4071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spc="300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COLORADO STATE UNIVERSITY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DF5909-0874-C1E4-DB2A-4D9CE2C3B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8428" y="4690727"/>
            <a:ext cx="15373945" cy="3447098"/>
          </a:xfrm>
        </p:spPr>
        <p:txBody>
          <a:bodyPr/>
          <a:lstStyle>
            <a:lvl1pPr>
              <a:defRPr sz="10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C35C91-82C3-FE75-6673-DD1E2B7CD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680677" y="8592657"/>
            <a:ext cx="1608206" cy="0"/>
          </a:xfrm>
          <a:prstGeom prst="line">
            <a:avLst/>
          </a:prstGeom>
          <a:ln w="285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16160F8-ED25-9CFB-51DC-E266BD91B9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80677" y="9028688"/>
            <a:ext cx="1537394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B0AE0-E249-ED95-8E45-9A6ECFA10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266726" y="1065027"/>
            <a:ext cx="616688" cy="1022363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353248-0DFE-5786-3EB4-38ECB7019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79"/>
          <a:stretch/>
        </p:blipFill>
        <p:spPr>
          <a:xfrm>
            <a:off x="18883423" y="1065902"/>
            <a:ext cx="5503752" cy="1022408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E2CC27-8417-974D-CB14-AE532B85A9E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184794" y="4690727"/>
            <a:ext cx="4901010" cy="344709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Crev-357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91971E-EC47-BAB2-F1BB-CF91536E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1279232"/>
            <a:ext cx="11866555" cy="2436768"/>
          </a:xfrm>
          <a:prstGeom prst="rect">
            <a:avLst/>
          </a:prstGeom>
        </p:spPr>
      </p:pic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BFE76D5A-50D9-62AB-C9BD-7DCEA8515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66554" y="11279232"/>
            <a:ext cx="12486238" cy="243676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827D8-037B-67B6-E470-24C4EA3B0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AF64147-AC62-13B4-0327-ABF4A8273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222DFC-24FC-8831-EF62-253FF27F1347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17DE11-07BC-E1D1-9E6D-47221CB943F3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9E064D-7495-CFAD-FD44-7D07D08BF42E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A259D5-4BA2-344D-7CD6-9521FD382645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070F941-C1E3-04C7-8791-F51F1F90D283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8D181-2ECC-0927-B878-85A844EE03B7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8B6AE7-2EB4-86A8-DF06-D0F86314C20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BFC8CFD-9560-704F-A9BC-94BA43B7F84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DDC4ED-BEAA-08FD-0418-E374D22E2ACB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0D08A2-8B12-444C-27FD-E56E3B7C161B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75C9BE-6C24-522D-63D0-F993E7EEB8F3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5D334-B427-8BD0-067F-53FA1B2116D6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AF7D61-EB72-1FDE-47D9-AD867167FE46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FB3FD2F-2E9C-0F4D-5EAD-8C692AE00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3ED0F-7778-A2B3-838F-5536A9E4E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A7AB9F9D-15F1-2422-D84E-6D469DDF9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pic>
        <p:nvPicPr>
          <p:cNvPr id="37" name="Picture 36" descr="Colorado State University logo">
            <a:extLst>
              <a:ext uri="{FF2B5EF4-FFF2-40B4-BE49-F238E27FC236}">
                <a16:creationId xmlns:a16="http://schemas.microsoft.com/office/drawing/2014/main" id="{1FEEA0BE-133C-1EE9-31D3-7B0CF09578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0448" y="11708526"/>
            <a:ext cx="7850640" cy="157012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AF8EAE-6735-D2DA-7BBA-16DB495A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02867" y="1064129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skateboarder riding past a building">
            <a:extLst>
              <a:ext uri="{FF2B5EF4-FFF2-40B4-BE49-F238E27FC236}">
                <a16:creationId xmlns:a16="http://schemas.microsoft.com/office/drawing/2014/main" id="{FCE4C5C5-8A60-3965-F390-A74EE17C8D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r="5435" b="53244"/>
          <a:stretch/>
        </p:blipFill>
        <p:spPr>
          <a:xfrm>
            <a:off x="17286479" y="1064129"/>
            <a:ext cx="7100695" cy="4941528"/>
          </a:xfrm>
          <a:prstGeom prst="rect">
            <a:avLst/>
          </a:prstGeom>
        </p:spPr>
      </p:pic>
      <p:pic>
        <p:nvPicPr>
          <p:cNvPr id="40" name="Picture 39" descr="A student looking into a microscope">
            <a:extLst>
              <a:ext uri="{FF2B5EF4-FFF2-40B4-BE49-F238E27FC236}">
                <a16:creationId xmlns:a16="http://schemas.microsoft.com/office/drawing/2014/main" id="{5C878159-DDC8-18FF-BA77-FF7660F781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" t="47094" r="5435" b="1"/>
          <a:stretch/>
        </p:blipFill>
        <p:spPr>
          <a:xfrm>
            <a:off x="17286478" y="6005657"/>
            <a:ext cx="7100695" cy="55913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2C5EAF-24B7-F4E1-3111-7FF762635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601" b="1351"/>
          <a:stretch/>
        </p:blipFill>
        <p:spPr>
          <a:xfrm>
            <a:off x="17286477" y="11559671"/>
            <a:ext cx="7100697" cy="21548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 White-Unit 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EDBC3-9A91-D690-1AC9-E475123A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33" b="2225"/>
          <a:stretch/>
        </p:blipFill>
        <p:spPr>
          <a:xfrm>
            <a:off x="-1588" y="0"/>
            <a:ext cx="17002867" cy="10641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99493-908E-625D-0010-E7C2953A2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002867" y="1448"/>
            <a:ext cx="7384308" cy="1066798"/>
            <a:chOff x="0" y="568749"/>
            <a:chExt cx="7384308" cy="11916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ED895F-FA67-353C-C6DB-3621043D39C9}"/>
                </a:ext>
              </a:extLst>
            </p:cNvPr>
            <p:cNvSpPr/>
            <p:nvPr userDrawn="1"/>
          </p:nvSpPr>
          <p:spPr>
            <a:xfrm rot="16200000">
              <a:off x="-312211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3B9374-91DD-832D-4778-A51EEE7C2FD9}"/>
                </a:ext>
              </a:extLst>
            </p:cNvPr>
            <p:cNvSpPr/>
            <p:nvPr userDrawn="1"/>
          </p:nvSpPr>
          <p:spPr>
            <a:xfrm rot="16200000">
              <a:off x="255880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61AB87-E732-B49C-A2E4-8F3D003EF158}"/>
                </a:ext>
              </a:extLst>
            </p:cNvPr>
            <p:cNvSpPr/>
            <p:nvPr userDrawn="1"/>
          </p:nvSpPr>
          <p:spPr>
            <a:xfrm rot="16200000">
              <a:off x="823971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FC5D5F-177F-CEB6-E40D-F5875B28F922}"/>
                </a:ext>
              </a:extLst>
            </p:cNvPr>
            <p:cNvSpPr/>
            <p:nvPr userDrawn="1"/>
          </p:nvSpPr>
          <p:spPr>
            <a:xfrm rot="16200000">
              <a:off x="1392062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7CC673-5799-2701-95E7-8DAE0F727F1E}"/>
                </a:ext>
              </a:extLst>
            </p:cNvPr>
            <p:cNvSpPr/>
            <p:nvPr userDrawn="1"/>
          </p:nvSpPr>
          <p:spPr>
            <a:xfrm rot="16200000">
              <a:off x="1960153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B401D3-4A3F-1369-3599-F688F0AF67D5}"/>
                </a:ext>
              </a:extLst>
            </p:cNvPr>
            <p:cNvSpPr/>
            <p:nvPr userDrawn="1"/>
          </p:nvSpPr>
          <p:spPr>
            <a:xfrm rot="16200000">
              <a:off x="2528244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837C-A5EC-B9F2-9F4B-B5F0DDD07717}"/>
                </a:ext>
              </a:extLst>
            </p:cNvPr>
            <p:cNvSpPr/>
            <p:nvPr userDrawn="1"/>
          </p:nvSpPr>
          <p:spPr>
            <a:xfrm rot="16200000">
              <a:off x="3096335" y="880960"/>
              <a:ext cx="1191643" cy="5672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1907AB-F08E-D4AF-6D89-D0A32CE06264}"/>
                </a:ext>
              </a:extLst>
            </p:cNvPr>
            <p:cNvSpPr/>
            <p:nvPr userDrawn="1"/>
          </p:nvSpPr>
          <p:spPr>
            <a:xfrm rot="16200000">
              <a:off x="3664426" y="880960"/>
              <a:ext cx="1191643" cy="567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A548600-A2F8-1888-1F29-F759B937358F}"/>
                </a:ext>
              </a:extLst>
            </p:cNvPr>
            <p:cNvSpPr/>
            <p:nvPr userDrawn="1"/>
          </p:nvSpPr>
          <p:spPr>
            <a:xfrm rot="16200000">
              <a:off x="4232517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4322D2-9A08-FDA4-8121-80B6137946C6}"/>
                </a:ext>
              </a:extLst>
            </p:cNvPr>
            <p:cNvSpPr/>
            <p:nvPr userDrawn="1"/>
          </p:nvSpPr>
          <p:spPr>
            <a:xfrm rot="16200000">
              <a:off x="4800608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C7A6F4-5ACD-5CDA-216C-171E7D80613B}"/>
                </a:ext>
              </a:extLst>
            </p:cNvPr>
            <p:cNvSpPr/>
            <p:nvPr userDrawn="1"/>
          </p:nvSpPr>
          <p:spPr>
            <a:xfrm rot="16200000">
              <a:off x="5368699" y="880960"/>
              <a:ext cx="1191643" cy="56722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1C85F9-C5E3-96E2-E9B8-A14CBD3EAF25}"/>
                </a:ext>
              </a:extLst>
            </p:cNvPr>
            <p:cNvSpPr/>
            <p:nvPr userDrawn="1"/>
          </p:nvSpPr>
          <p:spPr>
            <a:xfrm rot="16200000">
              <a:off x="5936790" y="880960"/>
              <a:ext cx="1191643" cy="56722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65BDAB-6ED3-737E-ED91-7ECACB8B0101}"/>
                </a:ext>
              </a:extLst>
            </p:cNvPr>
            <p:cNvSpPr/>
            <p:nvPr userDrawn="1"/>
          </p:nvSpPr>
          <p:spPr>
            <a:xfrm rot="16200000">
              <a:off x="6504876" y="880960"/>
              <a:ext cx="1191643" cy="5672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2399E7-5542-1F5E-6E83-B801B226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666" y="3974900"/>
            <a:ext cx="14711631" cy="3447098"/>
          </a:xfrm>
        </p:spPr>
        <p:txBody>
          <a:bodyPr/>
          <a:lstStyle>
            <a:lvl1pPr>
              <a:defRPr sz="10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Presentation Title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39D5FFB-169B-62D7-DAF0-9A5168D9A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29666" y="7858029"/>
            <a:ext cx="1608206" cy="0"/>
          </a:xfrm>
          <a:prstGeom prst="line">
            <a:avLst/>
          </a:prstGeom>
          <a:ln w="2857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A48D22B-DEEC-143E-1D31-4E59BE7CD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9666" y="8294061"/>
            <a:ext cx="14711631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1234609" indent="0">
              <a:buNone/>
              <a:defRPr/>
            </a:lvl2pPr>
            <a:lvl3pPr marL="2469226" indent="0">
              <a:buNone/>
              <a:defRPr/>
            </a:lvl3pPr>
            <a:lvl4pPr marL="3703835" indent="0">
              <a:buNone/>
              <a:defRPr/>
            </a:lvl4pPr>
            <a:lvl5pPr marL="4938451" indent="0">
              <a:buNone/>
              <a:defRPr/>
            </a:lvl5pPr>
          </a:lstStyle>
          <a:p>
            <a:pPr lvl="0"/>
            <a:r>
              <a:rPr lang="en-US" dirty="0" err="1"/>
              <a:t>Subheadline</a:t>
            </a:r>
            <a:r>
              <a:rPr lang="en-US" dirty="0"/>
              <a:t>, name, or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024EB-1A71-B0F2-4E39-21F6EAE59C5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45970" y="11558727"/>
            <a:ext cx="7835470" cy="131221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1234609" indent="0">
              <a:buNone/>
              <a:defRPr>
                <a:solidFill>
                  <a:schemeClr val="bg1"/>
                </a:solidFill>
              </a:defRPr>
            </a:lvl2pPr>
            <a:lvl3pPr marL="2469227" indent="0">
              <a:buNone/>
              <a:defRPr>
                <a:solidFill>
                  <a:schemeClr val="bg1"/>
                </a:solidFill>
              </a:defRPr>
            </a:lvl3pPr>
            <a:lvl4pPr marL="3703837" indent="0">
              <a:buNone/>
              <a:defRPr>
                <a:solidFill>
                  <a:schemeClr val="bg1"/>
                </a:solidFill>
              </a:defRPr>
            </a:lvl4pPr>
            <a:lvl5pPr marL="493845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H357</a:t>
            </a:r>
            <a:br>
              <a:rPr lang="en-US" dirty="0"/>
            </a:br>
            <a:r>
              <a:rPr lang="en-US" dirty="0"/>
              <a:t>Unit Identifier (.</a:t>
            </a:r>
            <a:r>
              <a:rPr lang="en-US" dirty="0" err="1"/>
              <a:t>png</a:t>
            </a:r>
            <a:r>
              <a:rPr lang="en-US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B5F49C-E824-C4BB-C807-C87C9BDC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996558" y="1065577"/>
            <a:ext cx="283611" cy="126504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F83D9A80-0E80-281A-E99F-F92471A1767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292360" y="1064128"/>
            <a:ext cx="7102476" cy="425096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C7FBBA56-1926-80C7-58E3-C4C49ACB14D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292360" y="5315089"/>
            <a:ext cx="7102476" cy="62436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2EBB3FD-4351-5139-40A1-638BAA79F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4" b="1375"/>
          <a:stretch/>
        </p:blipFill>
        <p:spPr>
          <a:xfrm>
            <a:off x="17275641" y="11560175"/>
            <a:ext cx="7111534" cy="21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776140-691A-A9D4-ECB6-9A007671B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69F244-C8CA-9288-A22D-B4C0340C5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erson in a white hat reading a book in a library&#10;&#10;Description automatically generated">
            <a:extLst>
              <a:ext uri="{FF2B5EF4-FFF2-40B4-BE49-F238E27FC236}">
                <a16:creationId xmlns:a16="http://schemas.microsoft.com/office/drawing/2014/main" id="{C5CCAA47-DA17-8285-750E-435ED4023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r="161" b="40013"/>
          <a:stretch/>
        </p:blipFill>
        <p:spPr>
          <a:xfrm>
            <a:off x="0" y="808074"/>
            <a:ext cx="9779879" cy="7743259"/>
          </a:xfrm>
          <a:prstGeom prst="rect">
            <a:avLst/>
          </a:prstGeom>
        </p:spPr>
      </p:pic>
      <p:pic>
        <p:nvPicPr>
          <p:cNvPr id="15" name="Picture 14" descr="Green duotone photo of The Oval at CSU">
            <a:extLst>
              <a:ext uri="{FF2B5EF4-FFF2-40B4-BE49-F238E27FC236}">
                <a16:creationId xmlns:a16="http://schemas.microsoft.com/office/drawing/2014/main" id="{60636B70-6D80-E6B4-A0AB-1FA37A1EE7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59986" r="161"/>
          <a:stretch/>
        </p:blipFill>
        <p:spPr>
          <a:xfrm>
            <a:off x="0" y="8551333"/>
            <a:ext cx="9779879" cy="51651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F68099-713E-262D-9C2F-41D041C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6E62C63B-24C9-E5A2-704B-B0DFF56BB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CA12811A-2E64-8B50-D74B-A49778FA0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8BE80CC-75E4-19D2-085B-A11BC80E4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453FC-0441-6339-5061-664B9E8AF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070586" cy="8080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B1232C-F8A7-1F30-9E27-22B5ED5B2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70587" y="0"/>
            <a:ext cx="7315002" cy="80807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D29A660C-111B-2054-5D47-2BDBBE804CB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184" y="808074"/>
            <a:ext cx="9729004" cy="86756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8F846DE8-2EB1-0330-2196-E2554F6E77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9483724"/>
            <a:ext cx="9729004" cy="42322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35C0C-972C-4520-67CF-18EAFF17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5189" y="808075"/>
            <a:ext cx="318052" cy="129079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AB41D4B-99CA-CF76-F7B8-47081EDAD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79898" y="4449004"/>
            <a:ext cx="12781375" cy="2893100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Two-line</a:t>
            </a:r>
            <a:br>
              <a:rPr lang="en-US" dirty="0"/>
            </a:br>
            <a:r>
              <a:rPr lang="en-US" dirty="0"/>
              <a:t>Section Headline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907D6495-ABD1-CEE9-7021-6A5CD8B68B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79898" y="7834085"/>
            <a:ext cx="12781375" cy="750975"/>
          </a:xfrm>
        </p:spPr>
        <p:txBody>
          <a:bodyPr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</a:t>
            </a:r>
            <a:r>
              <a:rPr lang="en-US" dirty="0" err="1"/>
              <a:t>subheadline</a:t>
            </a:r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8AE2353-C2E6-3E6F-5583-DF7C0A326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14133" y="13024017"/>
            <a:ext cx="924316" cy="444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21B75-32F1-3341-9ED0-64265A793B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3" y="1850980"/>
            <a:ext cx="22170156" cy="153888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4390382"/>
            <a:ext cx="22170156" cy="5198346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65" r:id="rId3"/>
    <p:sldLayoutId id="2147483678" r:id="rId4"/>
    <p:sldLayoutId id="2147483690" r:id="rId5"/>
    <p:sldLayoutId id="2147483689" r:id="rId6"/>
    <p:sldLayoutId id="2147483679" r:id="rId7"/>
    <p:sldLayoutId id="2147483649" r:id="rId8"/>
    <p:sldLayoutId id="2147483666" r:id="rId9"/>
    <p:sldLayoutId id="2147483694" r:id="rId10"/>
    <p:sldLayoutId id="2147483695" r:id="rId11"/>
    <p:sldLayoutId id="2147483683" r:id="rId12"/>
    <p:sldLayoutId id="2147483698" r:id="rId13"/>
    <p:sldLayoutId id="2147483670" r:id="rId14"/>
    <p:sldLayoutId id="2147483668" r:id="rId15"/>
    <p:sldLayoutId id="2147483697" r:id="rId16"/>
    <p:sldLayoutId id="2147483696" r:id="rId17"/>
    <p:sldLayoutId id="2147483687" r:id="rId18"/>
    <p:sldLayoutId id="2147483688" r:id="rId19"/>
    <p:sldLayoutId id="2147483700" r:id="rId20"/>
    <p:sldLayoutId id="2147483669" r:id="rId21"/>
    <p:sldLayoutId id="2147483650" r:id="rId22"/>
    <p:sldLayoutId id="2147483686" r:id="rId23"/>
    <p:sldLayoutId id="2147483661" r:id="rId24"/>
    <p:sldLayoutId id="2147483680" r:id="rId25"/>
    <p:sldLayoutId id="2147483691" r:id="rId26"/>
    <p:sldLayoutId id="2147483681" r:id="rId27"/>
    <p:sldLayoutId id="2147483682" r:id="rId28"/>
    <p:sldLayoutId id="2147483677" r:id="rId29"/>
    <p:sldLayoutId id="2147483699" r:id="rId30"/>
    <p:sldLayoutId id="2147483692" r:id="rId31"/>
    <p:sldLayoutId id="2147483701" r:id="rId32"/>
    <p:sldLayoutId id="2147483702" r:id="rId33"/>
    <p:sldLayoutId id="2147483703" r:id="rId34"/>
    <p:sldLayoutId id="2147483672" r:id="rId35"/>
    <p:sldLayoutId id="2147483704" r:id="rId3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1234609" rtl="0" eaLnBrk="1" latinLnBrk="0" hangingPunct="1">
        <a:spcBef>
          <a:spcPct val="0"/>
        </a:spcBef>
        <a:buNone/>
        <a:defRPr sz="8800" kern="1200">
          <a:solidFill>
            <a:schemeClr val="tx2"/>
          </a:solidFill>
          <a:latin typeface="Poppins" pitchFamily="2" charset="77"/>
          <a:ea typeface="Poppins" pitchFamily="2" charset="77"/>
          <a:cs typeface="Poppins" pitchFamily="2" charset="77"/>
        </a:defRPr>
      </a:lvl1pPr>
    </p:titleStyle>
    <p:bodyStyle>
      <a:lvl1pPr marL="925959" indent="-925959" algn="l" defTabSz="1234609" rtl="0" eaLnBrk="1" latinLnBrk="0" hangingPunct="1">
        <a:lnSpc>
          <a:spcPct val="120000"/>
        </a:lnSpc>
        <a:spcBef>
          <a:spcPts val="1059"/>
        </a:spcBef>
        <a:spcAft>
          <a:spcPts val="1059"/>
        </a:spcAft>
        <a:buFont typeface="Arial"/>
        <a:buChar char="•"/>
        <a:defRPr sz="30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1pPr>
      <a:lvl2pPr marL="2006243" indent="-77163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2pPr>
      <a:lvl3pPr marL="308653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•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3pPr>
      <a:lvl4pPr marL="4321141" indent="-617304" algn="l" defTabSz="1234609" rtl="0" eaLnBrk="1" latinLnBrk="0" hangingPunct="1">
        <a:lnSpc>
          <a:spcPct val="120000"/>
        </a:lnSpc>
        <a:spcBef>
          <a:spcPts val="0"/>
        </a:spcBef>
        <a:spcAft>
          <a:spcPts val="1059"/>
        </a:spcAft>
        <a:buFont typeface="Arial"/>
        <a:buChar char="–"/>
        <a:defRPr sz="2800" b="0" kern="1200">
          <a:solidFill>
            <a:schemeClr val="tx1"/>
          </a:solidFill>
          <a:latin typeface="Poppins" pitchFamily="2" charset="77"/>
          <a:ea typeface="Poppins" pitchFamily="2" charset="77"/>
          <a:cs typeface="Poppins" pitchFamily="2" charset="77"/>
        </a:defRPr>
      </a:lvl4pPr>
      <a:lvl5pPr marL="5555756" indent="-617304" algn="l" defTabSz="1234609" rtl="0" eaLnBrk="1" latinLnBrk="0" hangingPunct="1">
        <a:spcBef>
          <a:spcPct val="20000"/>
        </a:spcBef>
        <a:buFont typeface="Arial"/>
        <a:buChar char="»"/>
        <a:defRPr sz="290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6790368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8024982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259591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494205" indent="-617304" algn="l" defTabSz="1234609" rtl="0" eaLnBrk="1" latinLnBrk="0" hangingPunct="1">
        <a:spcBef>
          <a:spcPct val="20000"/>
        </a:spcBef>
        <a:buFont typeface="Arial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1pPr>
      <a:lvl2pPr marL="1234609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2pPr>
      <a:lvl3pPr marL="246922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3pPr>
      <a:lvl4pPr marL="370383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4pPr>
      <a:lvl5pPr marL="4938451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5pPr>
      <a:lvl6pPr marL="617306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6pPr>
      <a:lvl7pPr marL="7407672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7pPr>
      <a:lvl8pPr marL="8642286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8pPr>
      <a:lvl9pPr marL="9876895" algn="l" defTabSz="1234609" rtl="0" eaLnBrk="1" latinLnBrk="0" hangingPunct="1">
        <a:defRPr sz="48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3.mp4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3.xml"/><Relationship Id="rId4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9947-413D-825C-A296-579DDFBD3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93544-7580-1B1E-44AB-23C11544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5069" y="6413112"/>
            <a:ext cx="7498947" cy="101566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 err="1"/>
              <a:t>Spatio</a:t>
            </a:r>
            <a:r>
              <a:rPr lang="en-US" sz="3000" dirty="0"/>
              <a:t>-Temporal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0CEA0-DDDD-F266-F9D0-B0506933B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705070" y="7773561"/>
            <a:ext cx="7498947" cy="2776209"/>
          </a:xfrm>
        </p:spPr>
        <p:txBody>
          <a:bodyPr wrap="square">
            <a:normAutofit/>
          </a:bodyPr>
          <a:lstStyle/>
          <a:p>
            <a:r>
              <a:rPr lang="en-US" dirty="0"/>
              <a:t>CS 555 Distributed Systems – Fall 2025</a:t>
            </a:r>
          </a:p>
          <a:p>
            <a:r>
              <a:rPr lang="en-US" dirty="0"/>
              <a:t>Chris Cowart</a:t>
            </a:r>
          </a:p>
        </p:txBody>
      </p:sp>
      <p:pic>
        <p:nvPicPr>
          <p:cNvPr id="7" name="Video 6">
            <a:extLst>
              <a:ext uri="{FF2B5EF4-FFF2-40B4-BE49-F238E27FC236}">
                <a16:creationId xmlns:a16="http://schemas.microsoft.com/office/drawing/2014/main" id="{0D380771-26A9-B21F-87A1-FA10E03541CB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637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8698">
        <p:fade/>
      </p:transition>
    </mc:Choice>
    <mc:Fallback>
      <p:transition advTm="86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5B2E0-AE22-CBA7-CE0C-7794C34E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8D14C-2516-3ECE-FF7C-099E0C6E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500"/>
              <a:t>Problem Characterization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AF653-3258-1744-A2A9-4827F04286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b="1" dirty="0"/>
              <a:t>Near time-time data is used in day day to business for operations people need this data in order perform on demand workloads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Complex Data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Consistency and Accuracy Guarantees</a:t>
            </a:r>
          </a:p>
          <a:p>
            <a:pPr>
              <a:lnSpc>
                <a:spcPct val="110000"/>
              </a:lnSpc>
            </a:pPr>
            <a:r>
              <a:rPr lang="en-US" sz="1900" b="1" dirty="0"/>
              <a:t>High Velocity</a:t>
            </a:r>
          </a:p>
        </p:txBody>
      </p:sp>
      <p:pic>
        <p:nvPicPr>
          <p:cNvPr id="8" name="Video 7" descr="Street Lights">
            <a:extLst>
              <a:ext uri="{FF2B5EF4-FFF2-40B4-BE49-F238E27FC236}">
                <a16:creationId xmlns:a16="http://schemas.microsoft.com/office/drawing/2014/main" id="{32919B01-A54D-7775-D2DA-04962476A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39490" r="9713"/>
          <a:stretch>
            <a:fillRect/>
          </a:stretch>
        </p:blipFill>
        <p:spPr>
          <a:xfrm>
            <a:off x="0" y="420701"/>
            <a:ext cx="11626499" cy="12874598"/>
          </a:xfrm>
          <a:prstGeom prst="rect">
            <a:avLst/>
          </a:prstGeom>
          <a:noFill/>
        </p:spPr>
      </p:pic>
      <p:pic>
        <p:nvPicPr>
          <p:cNvPr id="6" name="Video 5">
            <a:extLst>
              <a:ext uri="{FF2B5EF4-FFF2-40B4-BE49-F238E27FC236}">
                <a16:creationId xmlns:a16="http://schemas.microsoft.com/office/drawing/2014/main" id="{EAA027BC-4FC2-8505-9C6B-98F6260F8CB8}"/>
              </a:ext>
            </a:extLst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24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41596">
        <p:fade/>
      </p:transition>
    </mc:Choice>
    <mc:Fallback xmlns="">
      <p:transition advTm="415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8"/>
        <p14:playEvt time="10146" objId="8"/>
        <p14:playEvt time="20237" objId="8"/>
        <p14:playEvt time="30328" objId="8"/>
        <p14:playEvt time="40418" objId="8"/>
        <p14:stopEvt time="41544" objId="8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F93B-2409-D281-1F6A-C17B74A4E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407FA8-965F-3474-C0E5-A49DB44F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Why This Matters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44B86-6AB2-71A5-B41D-05CED897B1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b="1" dirty="0"/>
              <a:t>User Trust is Paramount:</a:t>
            </a:r>
            <a:r>
              <a:rPr lang="en-US" sz="2800" dirty="0"/>
              <a:t> Effectiveness for any near real-time analytics system hinges on user trust, which is immediately lost if Data is: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Inconsistent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b="1" dirty="0"/>
              <a:t>Success:</a:t>
            </a:r>
            <a:r>
              <a:rPr lang="en-US" sz="2800" dirty="0"/>
              <a:t> The system must deliver with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Accuracy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Robustness</a:t>
            </a:r>
          </a:p>
        </p:txBody>
      </p:sp>
      <p:pic>
        <p:nvPicPr>
          <p:cNvPr id="10" name="Picture 9" descr="Boxes and roller conveyor">
            <a:extLst>
              <a:ext uri="{FF2B5EF4-FFF2-40B4-BE49-F238E27FC236}">
                <a16:creationId xmlns:a16="http://schemas.microsoft.com/office/drawing/2014/main" id="{721B5919-211E-66C9-9AF6-F7C929A6E7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76" r="22450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  <p:pic>
        <p:nvPicPr>
          <p:cNvPr id="6" name="Video 5">
            <a:extLst>
              <a:ext uri="{FF2B5EF4-FFF2-40B4-BE49-F238E27FC236}">
                <a16:creationId xmlns:a16="http://schemas.microsoft.com/office/drawing/2014/main" id="{7EB28F7B-9B09-ABCA-F93A-E6791640A165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567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43161">
        <p:fade/>
      </p:transition>
    </mc:Choice>
    <mc:Fallback xmlns="">
      <p:transition advTm="43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194C6-65BB-8232-2309-718D7D47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CC7BD0-57BC-70F0-35DF-2AF78A0F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Proposed 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2F567B-7759-1A6C-4D05-52ED367C8FC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r>
              <a:rPr lang="en-US" b="1" dirty="0"/>
              <a:t>Ingestion (Durable Ledger)</a:t>
            </a:r>
            <a:endParaRPr lang="en-US" dirty="0"/>
          </a:p>
          <a:p>
            <a:r>
              <a:rPr lang="en-US" b="1" dirty="0"/>
              <a:t>Enrichment &amp; Processing (Stream Processing)</a:t>
            </a:r>
          </a:p>
          <a:p>
            <a:r>
              <a:rPr lang="en-US" b="1" dirty="0"/>
              <a:t>Storage (Query-Optimized Sink)</a:t>
            </a:r>
            <a:endParaRPr lang="en-US" dirty="0"/>
          </a:p>
        </p:txBody>
      </p:sp>
      <p:pic>
        <p:nvPicPr>
          <p:cNvPr id="8" name="Picture 7" descr="Underwater view of a floating iceberg">
            <a:extLst>
              <a:ext uri="{FF2B5EF4-FFF2-40B4-BE49-F238E27FC236}">
                <a16:creationId xmlns:a16="http://schemas.microsoft.com/office/drawing/2014/main" id="{8ED513D6-3521-666C-C8FD-E615DE1936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344" r="27863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  <p:pic>
        <p:nvPicPr>
          <p:cNvPr id="6" name="Video 5">
            <a:extLst>
              <a:ext uri="{FF2B5EF4-FFF2-40B4-BE49-F238E27FC236}">
                <a16:creationId xmlns:a16="http://schemas.microsoft.com/office/drawing/2014/main" id="{EA00C3F2-3D8C-63E2-35CC-56B8EBF552D3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38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8478">
        <p:fade/>
      </p:transition>
    </mc:Choice>
    <mc:Fallback xmlns="">
      <p:transition advTm="284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51F2-262E-9F70-1813-820F5EA40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BA38A0-276A-A533-D578-607ABD0CF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698" y="1715201"/>
            <a:ext cx="8581832" cy="2893100"/>
          </a:xfrm>
        </p:spPr>
        <p:txBody>
          <a:bodyPr anchor="t"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962C6-93BF-0AB3-A1C5-43EB792DB15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582701" y="5386343"/>
            <a:ext cx="8582025" cy="5586412"/>
          </a:xfrm>
        </p:spPr>
        <p:txBody>
          <a:bodyPr>
            <a:normAutofit/>
          </a:bodyPr>
          <a:lstStyle/>
          <a:p>
            <a:r>
              <a:rPr lang="en-US" b="1" dirty="0"/>
              <a:t>Throughput vs Scalability</a:t>
            </a:r>
          </a:p>
          <a:p>
            <a:r>
              <a:rPr lang="en-US" b="1" dirty="0"/>
              <a:t>End-to-End Latency:</a:t>
            </a:r>
          </a:p>
          <a:p>
            <a:r>
              <a:rPr lang="en-US" b="1" dirty="0"/>
              <a:t>Failure Recovery (MTTR) </a:t>
            </a:r>
          </a:p>
          <a:p>
            <a:r>
              <a:rPr lang="en-US" b="1" dirty="0"/>
              <a:t>Data Correctness</a:t>
            </a:r>
            <a:endParaRPr lang="en-US" dirty="0"/>
          </a:p>
        </p:txBody>
      </p:sp>
      <p:pic>
        <p:nvPicPr>
          <p:cNvPr id="9" name="Picture 8" descr="A line of binary code">
            <a:extLst>
              <a:ext uri="{FF2B5EF4-FFF2-40B4-BE49-F238E27FC236}">
                <a16:creationId xmlns:a16="http://schemas.microsoft.com/office/drawing/2014/main" id="{64C4DBD8-9508-10C6-C6CA-A0DF3CB114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267" r="23569" b="1"/>
          <a:stretch>
            <a:fillRect/>
          </a:stretch>
        </p:blipFill>
        <p:spPr>
          <a:xfrm>
            <a:off x="20" y="10"/>
            <a:ext cx="11626479" cy="13715990"/>
          </a:xfrm>
          <a:prstGeom prst="rect">
            <a:avLst/>
          </a:prstGeom>
          <a:noFill/>
        </p:spPr>
      </p:pic>
      <p:pic>
        <p:nvPicPr>
          <p:cNvPr id="6" name="Video 5">
            <a:extLst>
              <a:ext uri="{FF2B5EF4-FFF2-40B4-BE49-F238E27FC236}">
                <a16:creationId xmlns:a16="http://schemas.microsoft.com/office/drawing/2014/main" id="{E550B8A3-ADE6-D763-DEED-424ADC5CA71F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09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28194">
        <p:fade/>
      </p:transition>
    </mc:Choice>
    <mc:Fallback xmlns="">
      <p:transition advTm="281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F2DFD0-4F97-D9FD-47C5-5591C544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" name="Video 9">
            <a:extLst>
              <a:ext uri="{FF2B5EF4-FFF2-40B4-BE49-F238E27FC236}">
                <a16:creationId xmlns:a16="http://schemas.microsoft.com/office/drawing/2014/main" id="{95EA693F-C05C-A547-AFB2-E442A118AF19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20107783" y="9436608"/>
            <a:ext cx="4114800" cy="41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821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15169">
        <p:fade/>
      </p:transition>
    </mc:Choice>
    <mc:Fallback xmlns="">
      <p:transition advTm="151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SU Find Your Energy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82C403"/>
      </a:accent1>
      <a:accent2>
        <a:srgbClr val="CFFC00"/>
      </a:accent2>
      <a:accent3>
        <a:srgbClr val="E56954"/>
      </a:accent3>
      <a:accent4>
        <a:srgbClr val="008FB2"/>
      </a:accent4>
      <a:accent5>
        <a:srgbClr val="7E5373"/>
      </a:accent5>
      <a:accent6>
        <a:srgbClr val="FEC037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7163</TotalTime>
  <Words>431</Words>
  <Application>Microsoft Macintosh PowerPoint</Application>
  <PresentationFormat>Custom</PresentationFormat>
  <Paragraphs>46</Paragraphs>
  <Slides>6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Poppins</vt:lpstr>
      <vt:lpstr>Office Theme</vt:lpstr>
      <vt:lpstr>Spatio-Temporal Analytics</vt:lpstr>
      <vt:lpstr>Problem Characterization</vt:lpstr>
      <vt:lpstr>Why This Matters</vt:lpstr>
      <vt:lpstr>Proposed Solution</vt:lpstr>
      <vt:lpstr>Evaluation</vt:lpstr>
      <vt:lpstr>Thank you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lastModifiedBy>Christopher Cowart</cp:lastModifiedBy>
  <cp:revision>217</cp:revision>
  <dcterms:created xsi:type="dcterms:W3CDTF">2015-06-30T23:05:53Z</dcterms:created>
  <dcterms:modified xsi:type="dcterms:W3CDTF">2025-10-09T23:57:33Z</dcterms:modified>
</cp:coreProperties>
</file>